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98" r:id="rId3"/>
    <p:sldId id="263" r:id="rId4"/>
    <p:sldId id="316" r:id="rId5"/>
    <p:sldId id="258" r:id="rId6"/>
    <p:sldId id="315" r:id="rId7"/>
    <p:sldId id="317" r:id="rId8"/>
    <p:sldId id="302" r:id="rId9"/>
    <p:sldId id="305" r:id="rId10"/>
    <p:sldId id="314" r:id="rId11"/>
    <p:sldId id="303" r:id="rId12"/>
    <p:sldId id="264" r:id="rId13"/>
    <p:sldId id="289" r:id="rId14"/>
    <p:sldId id="290" r:id="rId15"/>
    <p:sldId id="265" r:id="rId16"/>
    <p:sldId id="269" r:id="rId17"/>
    <p:sldId id="276" r:id="rId18"/>
    <p:sldId id="278" r:id="rId19"/>
    <p:sldId id="277" r:id="rId20"/>
    <p:sldId id="279" r:id="rId21"/>
    <p:sldId id="282" r:id="rId22"/>
    <p:sldId id="283" r:id="rId23"/>
    <p:sldId id="281" r:id="rId24"/>
    <p:sldId id="262" r:id="rId25"/>
    <p:sldId id="307" r:id="rId26"/>
    <p:sldId id="308" r:id="rId27"/>
    <p:sldId id="312" r:id="rId28"/>
    <p:sldId id="27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47A6"/>
    <a:srgbClr val="2564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337"/>
    <p:restoredTop sz="94661"/>
  </p:normalViewPr>
  <p:slideViewPr>
    <p:cSldViewPr snapToGrid="0">
      <p:cViewPr varScale="1">
        <p:scale>
          <a:sx n="105" d="100"/>
          <a:sy n="105" d="100"/>
        </p:scale>
        <p:origin x="12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041E3F-2E79-BC4E-A4A4-FBC28A29ECCC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09FE71-DABB-CF46-BE55-1D4033FBF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285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Utilize the R prog </a:t>
            </a:r>
            <a:r>
              <a:rPr lang="en-US" b="1" err="1"/>
              <a:t>lang</a:t>
            </a:r>
            <a:r>
              <a:rPr lang="en-US" b="1"/>
              <a:t> to build interactive quality of life reports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3438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5032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9634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. </a:t>
            </a:r>
          </a:p>
          <a:p>
            <a:r>
              <a:rPr lang="en-US"/>
              <a:t>YAML – title and directions on how the document should be rendered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9914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.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7031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.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3507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5602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4447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4666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7033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284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6058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6452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507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8646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7460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69862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42023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02382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209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On Demand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/>
              <a:t>With this data at our fingertips we can grab patients as they come in for visits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/>
              <a:t>Which leads to increased protocol adherence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/>
              <a:t>	-</a:t>
            </a:r>
            <a:r>
              <a:rPr lang="en-US" sz="1200" b="1"/>
              <a:t>by keeping investigators and CRCs up to date on potentially missing data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/>
              <a:t>Who doesn’t want a dashboard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/>
              <a:t>Issues – perception that it will take a long time and or cost a lot of money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/>
              <a:t> </a:t>
            </a:r>
            <a:r>
              <a:rPr lang="en-US" sz="1200" b="0"/>
              <a:t>- The focus of the remainder of this talk</a:t>
            </a:r>
            <a:endParaRPr lang="en-US" sz="1200" b="1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3781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On Demand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/>
              <a:t>With this data at our fingertips we can grab patients as they come in for visits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/>
              <a:t>Which leads to increased protocol adherence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/>
              <a:t>	-</a:t>
            </a:r>
            <a:r>
              <a:rPr lang="en-US" sz="1200" b="1"/>
              <a:t>by keeping investigators and CRCs up to date on potentially missing data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/>
              <a:t>Who doesn’t want a dashboard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/>
              <a:t>Issues – perception that it will take a long time and or cost a lot of money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/>
              <a:t> </a:t>
            </a:r>
            <a:r>
              <a:rPr lang="en-US" sz="1200" b="0"/>
              <a:t>- The focus of the remainder of this talk</a:t>
            </a:r>
            <a:endParaRPr lang="en-US" sz="1200" b="1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252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R </a:t>
            </a:r>
            <a:r>
              <a:rPr lang="en-US"/>
              <a:t> </a:t>
            </a:r>
          </a:p>
          <a:p>
            <a:r>
              <a:rPr lang="en-US"/>
              <a:t> - Programming language developed by statisticians</a:t>
            </a:r>
          </a:p>
          <a:p>
            <a:r>
              <a:rPr lang="en-US"/>
              <a:t> - Grown tremendously over the las 10 years</a:t>
            </a:r>
          </a:p>
          <a:p>
            <a:r>
              <a:rPr lang="en-US"/>
              <a:t> - very lively user base</a:t>
            </a:r>
          </a:p>
          <a:p>
            <a:r>
              <a:rPr lang="en-US" b="1" err="1"/>
              <a:t>Rmarkdown</a:t>
            </a:r>
            <a:endParaRPr lang="en-US" b="1"/>
          </a:p>
          <a:p>
            <a:r>
              <a:rPr lang="en-US"/>
              <a:t> - R’s implementation of markdown language </a:t>
            </a:r>
          </a:p>
          <a:p>
            <a:r>
              <a:rPr lang="en-US"/>
              <a:t>-used for </a:t>
            </a:r>
            <a:r>
              <a:rPr lang="en-US" b="1"/>
              <a:t>applying inline style to text </a:t>
            </a:r>
            <a:r>
              <a:rPr lang="en-US"/>
              <a:t>primarily for </a:t>
            </a:r>
            <a:r>
              <a:rPr lang="en-US" b="1"/>
              <a:t>publishing to the web</a:t>
            </a:r>
          </a:p>
          <a:p>
            <a:r>
              <a:rPr lang="en-US" b="1"/>
              <a:t>Flexdashboard </a:t>
            </a:r>
          </a:p>
          <a:p>
            <a:r>
              <a:rPr lang="en-US"/>
              <a:t> - library created by the </a:t>
            </a:r>
            <a:r>
              <a:rPr lang="en-US" err="1"/>
              <a:t>RStudio</a:t>
            </a:r>
            <a:r>
              <a:rPr lang="en-US"/>
              <a:t> team. </a:t>
            </a:r>
          </a:p>
          <a:p>
            <a:r>
              <a:rPr lang="en-US"/>
              <a:t> - </a:t>
            </a:r>
            <a:r>
              <a:rPr lang="en-US" b="1"/>
              <a:t>provides structure by borrowing elements from RMarkdown</a:t>
            </a:r>
          </a:p>
          <a:p>
            <a:r>
              <a:rPr lang="en-US" b="1"/>
              <a:t>Shiny</a:t>
            </a:r>
          </a:p>
          <a:p>
            <a:pPr marL="171450" indent="-171450">
              <a:buFontTx/>
              <a:buChar char="-"/>
            </a:pPr>
            <a:r>
              <a:rPr lang="en-US"/>
              <a:t>Allows you to embed </a:t>
            </a:r>
            <a:r>
              <a:rPr lang="en-US" b="1"/>
              <a:t>reactive elements </a:t>
            </a:r>
            <a:r>
              <a:rPr lang="en-US"/>
              <a:t>in the dashboard</a:t>
            </a:r>
          </a:p>
          <a:p>
            <a:pPr marL="171450" indent="-171450">
              <a:buFontTx/>
              <a:buChar char="-"/>
            </a:pPr>
            <a:r>
              <a:rPr lang="en-US"/>
              <a:t>not necessary if you don't want to filter / sort ,etc.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399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R </a:t>
            </a:r>
            <a:r>
              <a:rPr lang="en-US"/>
              <a:t> </a:t>
            </a:r>
          </a:p>
          <a:p>
            <a:r>
              <a:rPr lang="en-US"/>
              <a:t> - Programming language developed by statisticians</a:t>
            </a:r>
          </a:p>
          <a:p>
            <a:r>
              <a:rPr lang="en-US"/>
              <a:t> - Grown tremendously over the las 10 years</a:t>
            </a:r>
          </a:p>
          <a:p>
            <a:r>
              <a:rPr lang="en-US"/>
              <a:t> - very lively user base</a:t>
            </a:r>
          </a:p>
          <a:p>
            <a:r>
              <a:rPr lang="en-US" b="1" err="1"/>
              <a:t>Rmarkdown</a:t>
            </a:r>
            <a:endParaRPr lang="en-US" b="1"/>
          </a:p>
          <a:p>
            <a:r>
              <a:rPr lang="en-US"/>
              <a:t> - R’s implementation of markdown language </a:t>
            </a:r>
          </a:p>
          <a:p>
            <a:r>
              <a:rPr lang="en-US"/>
              <a:t>-used for </a:t>
            </a:r>
            <a:r>
              <a:rPr lang="en-US" b="1"/>
              <a:t>applying inline style to text </a:t>
            </a:r>
            <a:r>
              <a:rPr lang="en-US"/>
              <a:t>primarily for </a:t>
            </a:r>
            <a:r>
              <a:rPr lang="en-US" b="1"/>
              <a:t>publishing to the web</a:t>
            </a:r>
          </a:p>
          <a:p>
            <a:r>
              <a:rPr lang="en-US" b="1"/>
              <a:t>Flexdashboard </a:t>
            </a:r>
          </a:p>
          <a:p>
            <a:r>
              <a:rPr lang="en-US"/>
              <a:t> - library created by the </a:t>
            </a:r>
            <a:r>
              <a:rPr lang="en-US" err="1"/>
              <a:t>RStudio</a:t>
            </a:r>
            <a:r>
              <a:rPr lang="en-US"/>
              <a:t> team. </a:t>
            </a:r>
          </a:p>
          <a:p>
            <a:r>
              <a:rPr lang="en-US"/>
              <a:t> - </a:t>
            </a:r>
            <a:r>
              <a:rPr lang="en-US" b="1"/>
              <a:t>provides structure by borrowing elements from RMarkdown</a:t>
            </a:r>
          </a:p>
          <a:p>
            <a:r>
              <a:rPr lang="en-US" b="1"/>
              <a:t>Shiny</a:t>
            </a:r>
          </a:p>
          <a:p>
            <a:pPr marL="171450" indent="-171450">
              <a:buFontTx/>
              <a:buChar char="-"/>
            </a:pPr>
            <a:r>
              <a:rPr lang="en-US"/>
              <a:t>Allows you to embed </a:t>
            </a:r>
            <a:r>
              <a:rPr lang="en-US" b="1"/>
              <a:t>reactive elements </a:t>
            </a:r>
            <a:r>
              <a:rPr lang="en-US"/>
              <a:t>in the dashboard</a:t>
            </a:r>
          </a:p>
          <a:p>
            <a:pPr marL="171450" indent="-171450">
              <a:buFontTx/>
              <a:buChar char="-"/>
            </a:pPr>
            <a:r>
              <a:rPr lang="en-US"/>
              <a:t>not necessary if you don't want to filter / sort ,etc.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032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R </a:t>
            </a:r>
            <a:r>
              <a:rPr lang="en-US"/>
              <a:t> </a:t>
            </a:r>
          </a:p>
          <a:p>
            <a:r>
              <a:rPr lang="en-US"/>
              <a:t> - Programming language developed by statisticians</a:t>
            </a:r>
          </a:p>
          <a:p>
            <a:r>
              <a:rPr lang="en-US"/>
              <a:t> - Grown tremendously over the las 10 years</a:t>
            </a:r>
          </a:p>
          <a:p>
            <a:r>
              <a:rPr lang="en-US"/>
              <a:t> - very lively user base</a:t>
            </a:r>
          </a:p>
          <a:p>
            <a:r>
              <a:rPr lang="en-US" b="1" err="1"/>
              <a:t>Rmarkdown</a:t>
            </a:r>
            <a:endParaRPr lang="en-US" b="1"/>
          </a:p>
          <a:p>
            <a:r>
              <a:rPr lang="en-US"/>
              <a:t> - R’s implementation of markdown language </a:t>
            </a:r>
          </a:p>
          <a:p>
            <a:r>
              <a:rPr lang="en-US"/>
              <a:t>-used for </a:t>
            </a:r>
            <a:r>
              <a:rPr lang="en-US" b="1"/>
              <a:t>applying inline style to text </a:t>
            </a:r>
            <a:r>
              <a:rPr lang="en-US"/>
              <a:t>primarily for </a:t>
            </a:r>
            <a:r>
              <a:rPr lang="en-US" b="1"/>
              <a:t>publishing to the web</a:t>
            </a:r>
          </a:p>
          <a:p>
            <a:r>
              <a:rPr lang="en-US" b="1"/>
              <a:t>Flexdashboard </a:t>
            </a:r>
          </a:p>
          <a:p>
            <a:r>
              <a:rPr lang="en-US"/>
              <a:t> - library created by the </a:t>
            </a:r>
            <a:r>
              <a:rPr lang="en-US" err="1"/>
              <a:t>RStudio</a:t>
            </a:r>
            <a:r>
              <a:rPr lang="en-US"/>
              <a:t> team. </a:t>
            </a:r>
          </a:p>
          <a:p>
            <a:r>
              <a:rPr lang="en-US"/>
              <a:t> - </a:t>
            </a:r>
            <a:r>
              <a:rPr lang="en-US" b="1"/>
              <a:t>provides structure by borrowing elements from RMarkdown</a:t>
            </a:r>
          </a:p>
          <a:p>
            <a:r>
              <a:rPr lang="en-US" b="1"/>
              <a:t>Shiny</a:t>
            </a:r>
          </a:p>
          <a:p>
            <a:pPr marL="171450" indent="-171450">
              <a:buFontTx/>
              <a:buChar char="-"/>
            </a:pPr>
            <a:r>
              <a:rPr lang="en-US"/>
              <a:t>Allows you to embed </a:t>
            </a:r>
            <a:r>
              <a:rPr lang="en-US" b="1"/>
              <a:t>reactive elements </a:t>
            </a:r>
            <a:r>
              <a:rPr lang="en-US"/>
              <a:t>in the dashboard</a:t>
            </a:r>
          </a:p>
          <a:p>
            <a:pPr marL="171450" indent="-171450">
              <a:buFontTx/>
              <a:buChar char="-"/>
            </a:pPr>
            <a:r>
              <a:rPr lang="en-US"/>
              <a:t>not necessary if you don't want to filter / sort ,etc.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73564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3853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368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FCCB8-A1F9-9D45-B1BE-1334A9CECE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F84AAD-C0ED-E54D-B098-902E74A083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A2E7B-659B-EE44-98E6-FA4F4DEE6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C6166-4575-E247-B8C9-97A6B4E89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FDB64-B4B9-374B-A4D1-4E9C0FB30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268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19B1E-3F16-1946-BD3E-5BA06CB3A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6F5D66-C488-9148-8033-8DC6982C58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69DAA-01A7-A044-A490-7A3850004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735DB-9219-6C46-AB1F-BE430E397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93EB3-BF07-AB4B-9196-1144805EF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267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2191B9-D7B6-3045-B8D3-D1B683A6E4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B7CCA3-4F6F-F34B-A668-18D34038CF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2D9AB-F2A6-6247-BFBF-31769605E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19FEA-EF67-D943-9416-5D00F44A8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BA391F-DB9C-5845-B3C3-E65C7322F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61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ACCD7-0CE6-4B4B-9E7B-43D095325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D058C-A6D4-3D46-99D5-9846B7732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624FB-67E1-D848-8335-07F5AB30E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E32C2A-AD07-734A-86EC-A5878D0C3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C4E15-FCE1-FC49-82ED-7299C01FE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896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1C4A8-4FDE-C541-BC5D-5994ED1B1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6A2CDC-60D1-5848-8140-3C75F71BE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6F51F-96B3-2A49-9D36-157924BDA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7F261-5FEE-A847-A3EF-72774CC6A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D87DB-4A68-5D4A-A866-8A1BF279F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02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339BE-E8DB-174A-83B2-D15ECD85D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8D60A-64E0-9F4F-98D8-ADE65D212D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2DF8E7-7225-1F47-8FAC-2BB27565F7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8F1075-7430-BB4E-BFD4-EE5E5A184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62900D-DF2A-024F-9155-A5FC70394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810F23-8943-7540-90E3-331433439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823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A45DA-888E-5246-9E83-5AD40BCC7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80C284-07F3-0949-B018-E480276C1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7D890E-F32B-9647-B433-5C836ABFD9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F00585-8AA2-B945-A55B-DEA0BF210A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56B7E9-DCAF-C943-AD45-EC5A012266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F5CA1A-C1E3-FE4C-8924-D002FA29A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BDAA89-8DF6-5849-ACDE-D447A5D65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B0DDF3-B547-A549-BC53-D4765A162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054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97178-099D-1C47-A678-639001869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83AACE-2680-5B4D-91D5-B2546684D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58DDA8-B85A-3947-B78F-B7C3A7A8E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3E16-5902-A94E-AAE6-6E8F8B60D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169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027D88-AFF9-F045-949E-CCB6B799D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0713A1-DB60-BA46-947D-BEB101E96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5FCD8F-2375-6141-8DAE-07B892E11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448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DA73A-65E5-294F-BDC4-A287162A2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3D431-3195-7149-8B30-78B067989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5538C5-AA5F-EA45-AB83-B13ADD9949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562A05-A1E9-354D-8737-446A8D3E6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9749F5-BBCC-6744-B64D-C2A0CF90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D416B-22EA-2B41-B9A2-4422FA767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977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04677-6B34-734F-A8B7-064D26179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9324A3-9F5D-9741-AFDA-3427B5BCDB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DFE1E3-985B-214E-9D2B-A90E04AE00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875136-A696-BC41-AF78-E5511EE27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BF4D1C-6AF4-3947-A865-5BBE5A31E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B44402-FB73-9A43-AF0A-1A982543D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629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057137-6266-E340-89AC-C7DB663A6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57C3F3-BBEA-AB4E-84D4-314799D16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6B69C-BC82-3941-8518-A5ECF465C3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FDFE3D-F918-B247-ADCE-292DBD7B1732}" type="datetimeFigureOut">
              <a:rPr lang="en-US" smtClean="0"/>
              <a:t>10/7/2022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18AC4E-7993-9E47-9325-F4E7E4D8BF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364D5E-06C6-5443-863B-39DF98867A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007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hyperlink" Target="https://www.rstudio.com/wp-content/uploads/2015/02/rmarkdown-cheatsheet.pdf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https://hsr-rsc-prod2.mayo.edu:1919/content/a4848265-ee82-4fdb-a39c-d016f9f64842/" TargetMode="External"/><Relationship Id="rId4" Type="http://schemas.openxmlformats.org/officeDocument/2006/relationships/hyperlink" Target="https://hsr-rsc-prod2.mayo.edu:1919/content/02e428a6-b3d2-4a45-a97a-12005a7ff8ab/&#8203;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github.com/mayovizlab/isoqol2022-dashboard-workshop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hyperlink" Target="https://rstudio.cloud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yovislab/isoqool2022-dashboard-workshop" TargetMode="Externa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www.jcu.edu.au/__data/assets/pdf_file/0004/1188310/R-Studio-Basics.pdf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38F4FFE-3CE1-4B49-8BEB-B62DBE5B4F1B}"/>
              </a:ext>
            </a:extLst>
          </p:cNvPr>
          <p:cNvSpPr/>
          <p:nvPr/>
        </p:nvSpPr>
        <p:spPr>
          <a:xfrm>
            <a:off x="0" y="1385636"/>
            <a:ext cx="12192000" cy="3044283"/>
          </a:xfrm>
          <a:prstGeom prst="rect">
            <a:avLst/>
          </a:prstGeom>
          <a:solidFill>
            <a:srgbClr val="1447A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E92921-ED09-8743-9E45-0598E3B5B2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0021" y="1155816"/>
            <a:ext cx="10711543" cy="2387600"/>
          </a:xfrm>
        </p:spPr>
        <p:txBody>
          <a:bodyPr>
            <a:noAutofit/>
          </a:bodyPr>
          <a:lstStyle/>
          <a:p>
            <a:r>
              <a:rPr lang="en-US" sz="4000" b="1">
                <a:solidFill>
                  <a:schemeClr val="bg1"/>
                </a:solidFill>
              </a:rPr>
              <a:t>Visualize your research! </a:t>
            </a:r>
            <a:br>
              <a:rPr lang="en-US" sz="4400" b="1">
                <a:solidFill>
                  <a:schemeClr val="bg1"/>
                </a:solidFill>
              </a:rPr>
            </a:br>
            <a:r>
              <a:rPr lang="en-US" sz="2800" b="1">
                <a:solidFill>
                  <a:schemeClr val="bg1"/>
                </a:solidFill>
              </a:rPr>
              <a:t>Learn how to build, deploy, and implement interactive online dashboards to increase protocol adherence, monitor patient-reported outcomes (PROs), and inform clinical decision making.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2A57C9-CDE0-454C-BD1A-00A7038E82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22039"/>
            <a:ext cx="9144000" cy="47930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Michael A.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Golafshar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M.S., Molly Voss, Todd A.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DeWees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PhD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02DBE0-7DA9-9845-B7C1-3DFD6EC35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880" y="251359"/>
            <a:ext cx="768282" cy="853276"/>
          </a:xfrm>
          <a:prstGeom prst="rect">
            <a:avLst/>
          </a:prstGeom>
        </p:spPr>
      </p:pic>
      <p:pic>
        <p:nvPicPr>
          <p:cNvPr id="10" name="Picture 9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E3B8889-AF81-54DB-5142-E0DDA9EB9C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3110" y="5518348"/>
            <a:ext cx="2992690" cy="1155511"/>
          </a:xfrm>
          <a:prstGeom prst="rect">
            <a:avLst/>
          </a:prstGeom>
        </p:spPr>
      </p:pic>
      <p:pic>
        <p:nvPicPr>
          <p:cNvPr id="8" name="Picture 7" descr="Qr code&#10;&#10;Description automatically generated">
            <a:extLst>
              <a:ext uri="{FF2B5EF4-FFF2-40B4-BE49-F238E27FC236}">
                <a16:creationId xmlns:a16="http://schemas.microsoft.com/office/drawing/2014/main" id="{B1264A0D-5481-69B2-C8B8-89633E4D1D9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495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/>
                <a:t>Reading in Data in R and Summarizing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2718091A-79EB-224A-A09F-05F5B81182C3}"/>
              </a:ext>
            </a:extLst>
          </p:cNvPr>
          <p:cNvSpPr/>
          <p:nvPr/>
        </p:nvSpPr>
        <p:spPr>
          <a:xfrm>
            <a:off x="2820728" y="1391856"/>
            <a:ext cx="6096000" cy="5262979"/>
          </a:xfrm>
          <a:prstGeom prst="rect">
            <a:avLst/>
          </a:prstGeom>
        </p:spPr>
        <p:txBody>
          <a:bodyPr lIns="91440" tIns="45720" rIns="91440" bIns="45720" anchor="t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1.</a:t>
            </a:r>
            <a:r>
              <a:rPr lang="en-US" sz="2400" dirty="0">
                <a:cs typeface="Calibri" panose="020F0502020204030204"/>
              </a:rPr>
              <a:t> </a:t>
            </a:r>
            <a:r>
              <a:rPr lang="en-US" sz="2400" dirty="0">
                <a:solidFill>
                  <a:srgbClr val="000000"/>
                </a:solidFill>
                <a:cs typeface="Calibri"/>
              </a:rPr>
              <a:t>Reading in data</a:t>
            </a:r>
            <a:endParaRPr lang="en-US" sz="2400" dirty="0"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cs typeface="Calibri"/>
              </a:rPr>
              <a:t>Functions based on file type</a:t>
            </a:r>
          </a:p>
          <a:p>
            <a:pPr marL="1257300" lvl="2" indent="-342900">
              <a:buFont typeface="Wingdings"/>
              <a:buChar char="§"/>
            </a:pPr>
            <a:r>
              <a:rPr lang="en-US" sz="2400" dirty="0">
                <a:solidFill>
                  <a:srgbClr val="000000"/>
                </a:solidFill>
                <a:cs typeface="Calibri"/>
              </a:rPr>
              <a:t>Ex: read.csv, </a:t>
            </a:r>
            <a:r>
              <a:rPr lang="en-US" sz="2400" dirty="0" err="1">
                <a:solidFill>
                  <a:srgbClr val="000000"/>
                </a:solidFill>
                <a:cs typeface="Calibri"/>
              </a:rPr>
              <a:t>readRDS</a:t>
            </a:r>
            <a:r>
              <a:rPr lang="en-US" sz="2400" dirty="0">
                <a:solidFill>
                  <a:srgbClr val="000000"/>
                </a:solidFill>
                <a:cs typeface="Calibri"/>
              </a:rPr>
              <a:t>, read.xlsx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cs typeface="Calibri"/>
              </a:rPr>
              <a:t>REDCap API </a:t>
            </a:r>
          </a:p>
          <a:p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2. Data structure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cs typeface="Calibri"/>
              </a:rPr>
              <a:t>Viewing data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cs typeface="Calibri"/>
              </a:rPr>
              <a:t>Summarizing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cs typeface="Calibri"/>
              </a:rPr>
              <a:t>Subsets </a:t>
            </a:r>
            <a:endParaRPr lang="en-US" sz="2400" dirty="0">
              <a:solidFill>
                <a:srgbClr val="000000"/>
              </a:solidFill>
              <a:latin typeface="Calibri"/>
              <a:cs typeface="Calibri"/>
            </a:endParaRPr>
          </a:p>
          <a:p>
            <a:pPr fontAlgn="base"/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3. Building basic tables </a:t>
            </a:r>
          </a:p>
          <a:p>
            <a:pPr marL="914400" lvl="1" indent="-457200" fontAlgn="base">
              <a:buFont typeface="Arial" panose="020F0302020204030204"/>
              <a:buChar char="•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Summaries in base R and DT</a:t>
            </a:r>
          </a:p>
          <a:p>
            <a:pPr fontAlgn="base"/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4. Visual aids 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Base R graphics (hist, boxplot)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 err="1">
                <a:solidFill>
                  <a:srgbClr val="000000"/>
                </a:solidFill>
                <a:latin typeface="Calibri"/>
                <a:cs typeface="Calibri"/>
              </a:rPr>
              <a:t>ggplot</a:t>
            </a: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 (boxplot)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 err="1">
                <a:solidFill>
                  <a:srgbClr val="000000"/>
                </a:solidFill>
                <a:latin typeface="Calibri"/>
                <a:cs typeface="Calibri"/>
              </a:rPr>
              <a:t>plotly</a:t>
            </a: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 </a:t>
            </a:r>
            <a:endParaRPr lang="en-US" sz="2400" dirty="0">
              <a:cs typeface="Calibri" panose="020F0502020204030204"/>
            </a:endParaRPr>
          </a:p>
        </p:txBody>
      </p:sp>
      <p:pic>
        <p:nvPicPr>
          <p:cNvPr id="7" name="Picture 6" descr="Qr code&#10;&#10;Description automatically generated">
            <a:extLst>
              <a:ext uri="{FF2B5EF4-FFF2-40B4-BE49-F238E27FC236}">
                <a16:creationId xmlns:a16="http://schemas.microsoft.com/office/drawing/2014/main" id="{B05DADE7-EE05-6353-14A9-A0954F0EA2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625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 err="1"/>
                <a:t>RMarkdown</a:t>
              </a:r>
              <a:r>
                <a:rPr lang="en-US" sz="5400"/>
                <a:t> 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F56FD594-B03B-54B2-C1C7-EEB082A57D64}"/>
              </a:ext>
            </a:extLst>
          </p:cNvPr>
          <p:cNvSpPr/>
          <p:nvPr/>
        </p:nvSpPr>
        <p:spPr>
          <a:xfrm>
            <a:off x="305803" y="1450217"/>
            <a:ext cx="9204157" cy="203132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 fontAlgn="base">
              <a:buFont typeface="Wingdings" panose="020F0302020204030204"/>
              <a:buChar char="§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 </a:t>
            </a:r>
            <a:r>
              <a:rPr lang="en-US" u="sng" dirty="0" err="1">
                <a:solidFill>
                  <a:srgbClr val="0563C1"/>
                </a:solidFill>
                <a:latin typeface="Calibri"/>
                <a:cs typeface="Calibri"/>
                <a:hlinkClick r:id="rId4"/>
              </a:rPr>
              <a:t>RMarkdown</a:t>
            </a: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  : allows you to easily create reports and seamlessly combine text and code together in a single document. This helps with reproducibility.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Courier New"/>
              <a:buChar char="o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YAML Markdown Code</a:t>
            </a:r>
          </a:p>
          <a:p>
            <a:pPr marL="800100" lvl="1" indent="-342900">
              <a:buFont typeface="Courier New"/>
              <a:buChar char="o"/>
            </a:pPr>
            <a:r>
              <a:rPr lang="en-US" dirty="0" err="1">
                <a:solidFill>
                  <a:srgbClr val="000000"/>
                </a:solidFill>
                <a:latin typeface="Calibri"/>
                <a:cs typeface="Calibri"/>
              </a:rPr>
              <a:t>Syntex</a:t>
            </a:r>
            <a:endParaRPr lang="en-US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800100" lvl="1" indent="-342900">
              <a:buFont typeface="Courier New"/>
              <a:buChar char="o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Code chuck </a:t>
            </a:r>
          </a:p>
          <a:p>
            <a:pPr marL="1257300" lvl="2" indent="-34290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Options (results, echo, include)</a:t>
            </a:r>
          </a:p>
          <a:p>
            <a:pPr marL="800100" lvl="1" indent="-342900">
              <a:buFont typeface="Courier New"/>
              <a:buChar char="o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How to knit</a:t>
            </a:r>
            <a:endParaRPr lang="en-US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658FBF1-E217-142F-2292-3042C72741D8}"/>
              </a:ext>
            </a:extLst>
          </p:cNvPr>
          <p:cNvSpPr/>
          <p:nvPr/>
        </p:nvSpPr>
        <p:spPr>
          <a:xfrm>
            <a:off x="2005" y="4027572"/>
            <a:ext cx="12192000" cy="1226634"/>
          </a:xfrm>
          <a:prstGeom prst="rect">
            <a:avLst/>
          </a:prstGeom>
          <a:solidFill>
            <a:srgbClr val="1447A6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3"/>
            <a:r>
              <a:rPr lang="en-US" sz="5400" err="1"/>
              <a:t>Flexdashboard</a:t>
            </a:r>
            <a:r>
              <a:rPr lang="en-US" sz="5400"/>
              <a:t> 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72A4347-BEA4-3447-1D71-5519BB35C9A8}"/>
              </a:ext>
            </a:extLst>
          </p:cNvPr>
          <p:cNvSpPr/>
          <p:nvPr/>
        </p:nvSpPr>
        <p:spPr>
          <a:xfrm>
            <a:off x="1761267" y="5566974"/>
            <a:ext cx="6096000" cy="923330"/>
          </a:xfrm>
          <a:prstGeom prst="rect">
            <a:avLst/>
          </a:prstGeom>
        </p:spPr>
        <p:txBody>
          <a:bodyPr lIns="91440" tIns="45720" rIns="91440" bIns="45720" anchor="t">
            <a:spAutoFit/>
          </a:bodyPr>
          <a:lstStyle/>
          <a:p>
            <a:pPr marL="342900" indent="-342900" fontAlgn="base">
              <a:buFont typeface="Wingdings"/>
              <a:buChar char="§"/>
            </a:pPr>
            <a:r>
              <a:rPr lang="en-US" dirty="0">
                <a:cs typeface="Calibri"/>
              </a:rPr>
              <a:t>Uses </a:t>
            </a:r>
            <a:r>
              <a:rPr lang="en-US" dirty="0" err="1">
                <a:cs typeface="Calibri"/>
              </a:rPr>
              <a:t>RMarkdown</a:t>
            </a:r>
            <a:r>
              <a:rPr lang="en-US" dirty="0">
                <a:cs typeface="Calibri"/>
              </a:rPr>
              <a:t> to create dashboard</a:t>
            </a:r>
            <a:endParaRPr lang="en-US" dirty="0"/>
          </a:p>
          <a:p>
            <a:pPr marL="342900" indent="-342900">
              <a:buFont typeface="Wingdings"/>
              <a:buChar char="§"/>
            </a:pPr>
            <a:r>
              <a:rPr lang="en-US" dirty="0">
                <a:cs typeface="Calibri"/>
              </a:rPr>
              <a:t>Most be row or column format </a:t>
            </a:r>
          </a:p>
          <a:p>
            <a:pPr marL="342900" indent="-342900">
              <a:buFont typeface="Wingdings"/>
              <a:buChar char="§"/>
            </a:pPr>
            <a:r>
              <a:rPr lang="en-US" dirty="0">
                <a:cs typeface="Calibri"/>
              </a:rPr>
              <a:t>Anatomy and basic example </a:t>
            </a:r>
          </a:p>
        </p:txBody>
      </p:sp>
      <p:pic>
        <p:nvPicPr>
          <p:cNvPr id="6" name="Picture 7" descr="Table&#10;&#10;Description automatically generated">
            <a:extLst>
              <a:ext uri="{FF2B5EF4-FFF2-40B4-BE49-F238E27FC236}">
                <a16:creationId xmlns:a16="http://schemas.microsoft.com/office/drawing/2014/main" id="{B8327278-E8CF-5450-378D-BFAEAFE12A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2441" y="2138683"/>
            <a:ext cx="6091987" cy="1828660"/>
          </a:xfrm>
          <a:prstGeom prst="rect">
            <a:avLst/>
          </a:prstGeom>
        </p:spPr>
      </p:pic>
      <p:pic>
        <p:nvPicPr>
          <p:cNvPr id="10" name="Picture 9" descr="Qr code&#10;&#10;Description automatically generated">
            <a:extLst>
              <a:ext uri="{FF2B5EF4-FFF2-40B4-BE49-F238E27FC236}">
                <a16:creationId xmlns:a16="http://schemas.microsoft.com/office/drawing/2014/main" id="{AB61E7DD-3799-F9D5-74B4-FB9437609DE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003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/>
                <a:t>Anatomy of a </a:t>
              </a:r>
              <a:r>
                <a:rPr lang="en-US" sz="5400" err="1"/>
                <a:t>Flexdashboard</a:t>
              </a:r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2131700" y="1521603"/>
            <a:ext cx="7928599" cy="52014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title: “Demo Dashboard”</a:t>
            </a:r>
          </a:p>
          <a:p>
            <a:pPr lvl="1"/>
            <a:r>
              <a:rPr lang="en-US" altLang="en-US"/>
              <a:t>output: </a:t>
            </a:r>
            <a:r>
              <a:rPr lang="en-US" altLang="en-US" err="1"/>
              <a:t>flexdashboard</a:t>
            </a:r>
            <a:r>
              <a:rPr lang="en-US" altLang="en-US"/>
              <a:t>::</a:t>
            </a:r>
            <a:r>
              <a:rPr lang="en-US" altLang="en-US" err="1"/>
              <a:t>flex_dashboard</a:t>
            </a:r>
            <a:endParaRPr lang="en-US" altLang="en-US"/>
          </a:p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Page 1</a:t>
            </a:r>
          </a:p>
          <a:p>
            <a:pPr lvl="1"/>
            <a:r>
              <a:rPr lang="en-US" altLang="en-US"/>
              <a:t>==================================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Column </a:t>
            </a:r>
          </a:p>
          <a:p>
            <a:pPr lvl="1"/>
            <a:r>
              <a:rPr lang="en-US" altLang="en-US"/>
              <a:t>-------------------------------------------------------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### Plot A</a:t>
            </a:r>
          </a:p>
          <a:p>
            <a:pPr lvl="1">
              <a:defRPr/>
            </a:pPr>
            <a:r>
              <a:rPr lang="en-US"/>
              <a:t>```{r}</a:t>
            </a:r>
          </a:p>
          <a:p>
            <a:pPr lvl="1">
              <a:defRPr/>
            </a:pPr>
            <a:r>
              <a:rPr lang="en-US"/>
              <a:t> </a:t>
            </a:r>
            <a:r>
              <a:rPr lang="en-US" i="1"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/>
              <a:t>```</a:t>
            </a:r>
            <a:endParaRPr lang="en-US" altLang="en-US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0D21F8-7DC6-164B-957B-C1D40C3B0CF1}"/>
              </a:ext>
            </a:extLst>
          </p:cNvPr>
          <p:cNvSpPr/>
          <p:nvPr/>
        </p:nvSpPr>
        <p:spPr>
          <a:xfrm>
            <a:off x="2569030" y="4557487"/>
            <a:ext cx="7112000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D2BFD10-6795-D74E-B12C-3D218A1AAAA2}"/>
              </a:ext>
            </a:extLst>
          </p:cNvPr>
          <p:cNvCxnSpPr/>
          <p:nvPr/>
        </p:nvCxnSpPr>
        <p:spPr>
          <a:xfrm>
            <a:off x="2385700" y="1632919"/>
            <a:ext cx="0" cy="991891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8A96CDF-A903-504B-9BC5-C4E9204CEEDF}"/>
              </a:ext>
            </a:extLst>
          </p:cNvPr>
          <p:cNvSpPr txBox="1"/>
          <p:nvPr/>
        </p:nvSpPr>
        <p:spPr>
          <a:xfrm>
            <a:off x="660400" y="1828800"/>
            <a:ext cx="152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>
                <a:solidFill>
                  <a:srgbClr val="1447A6"/>
                </a:solidFill>
              </a:rPr>
              <a:t>YAML</a:t>
            </a:r>
          </a:p>
        </p:txBody>
      </p:sp>
      <p:pic>
        <p:nvPicPr>
          <p:cNvPr id="11" name="Picture 10" descr="Qr code&#10;&#10;Description automatically generated">
            <a:extLst>
              <a:ext uri="{FF2B5EF4-FFF2-40B4-BE49-F238E27FC236}">
                <a16:creationId xmlns:a16="http://schemas.microsoft.com/office/drawing/2014/main" id="{C88F1936-C943-5AF2-6728-11D50852C2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5526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Anatomy of a Dashboard</a:t>
              </a:r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2131700" y="1521603"/>
            <a:ext cx="7928599" cy="52014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title: “Demo Dashboard”</a:t>
            </a:r>
          </a:p>
          <a:p>
            <a:pPr lvl="1"/>
            <a:r>
              <a:rPr lang="en-US" altLang="en-US"/>
              <a:t>output: </a:t>
            </a:r>
            <a:r>
              <a:rPr lang="en-US" altLang="en-US" err="1"/>
              <a:t>flexdashboard</a:t>
            </a:r>
            <a:r>
              <a:rPr lang="en-US" altLang="en-US"/>
              <a:t>::</a:t>
            </a:r>
            <a:r>
              <a:rPr lang="en-US" altLang="en-US" err="1"/>
              <a:t>flex_dashboard</a:t>
            </a:r>
            <a:endParaRPr lang="en-US" altLang="en-US"/>
          </a:p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Page 1</a:t>
            </a:r>
          </a:p>
          <a:p>
            <a:pPr lvl="1"/>
            <a:r>
              <a:rPr lang="en-US" altLang="en-US"/>
              <a:t>==================================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Column </a:t>
            </a:r>
          </a:p>
          <a:p>
            <a:pPr lvl="1"/>
            <a:r>
              <a:rPr lang="en-US" altLang="en-US"/>
              <a:t>-------------------------------------------------------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### Plot A</a:t>
            </a:r>
          </a:p>
          <a:p>
            <a:pPr lvl="1">
              <a:defRPr/>
            </a:pPr>
            <a:r>
              <a:rPr lang="en-US"/>
              <a:t>```{r}</a:t>
            </a:r>
          </a:p>
          <a:p>
            <a:pPr lvl="1">
              <a:defRPr/>
            </a:pPr>
            <a:r>
              <a:rPr lang="en-US"/>
              <a:t> </a:t>
            </a:r>
            <a:r>
              <a:rPr lang="en-US" i="1"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/>
              <a:t>```</a:t>
            </a:r>
            <a:endParaRPr lang="en-US" altLang="en-US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0D21F8-7DC6-164B-957B-C1D40C3B0CF1}"/>
              </a:ext>
            </a:extLst>
          </p:cNvPr>
          <p:cNvSpPr/>
          <p:nvPr/>
        </p:nvSpPr>
        <p:spPr>
          <a:xfrm>
            <a:off x="2569030" y="4557487"/>
            <a:ext cx="7112000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D2BFD10-6795-D74E-B12C-3D218A1AAAA2}"/>
              </a:ext>
            </a:extLst>
          </p:cNvPr>
          <p:cNvCxnSpPr>
            <a:cxnSpLocks/>
          </p:cNvCxnSpPr>
          <p:nvPr/>
        </p:nvCxnSpPr>
        <p:spPr>
          <a:xfrm>
            <a:off x="2385700" y="2768600"/>
            <a:ext cx="0" cy="1353715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8A96CDF-A903-504B-9BC5-C4E9204CEEDF}"/>
              </a:ext>
            </a:extLst>
          </p:cNvPr>
          <p:cNvSpPr txBox="1"/>
          <p:nvPr/>
        </p:nvSpPr>
        <p:spPr>
          <a:xfrm>
            <a:off x="101600" y="3135888"/>
            <a:ext cx="23741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rgbClr val="1447A6"/>
                </a:solidFill>
              </a:rPr>
              <a:t>RMarkdown</a:t>
            </a:r>
          </a:p>
        </p:txBody>
      </p:sp>
      <p:pic>
        <p:nvPicPr>
          <p:cNvPr id="11" name="Picture 10" descr="Qr code&#10;&#10;Description automatically generated">
            <a:extLst>
              <a:ext uri="{FF2B5EF4-FFF2-40B4-BE49-F238E27FC236}">
                <a16:creationId xmlns:a16="http://schemas.microsoft.com/office/drawing/2014/main" id="{E59442A7-3520-B804-6C7F-A3F9355773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0450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Anatomy of a Dashboard</a:t>
              </a:r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2131700" y="1521603"/>
            <a:ext cx="7928599" cy="52014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title: “Demo Dashboard”</a:t>
            </a:r>
          </a:p>
          <a:p>
            <a:pPr lvl="1"/>
            <a:r>
              <a:rPr lang="en-US" altLang="en-US"/>
              <a:t>output: </a:t>
            </a:r>
            <a:r>
              <a:rPr lang="en-US" altLang="en-US" err="1"/>
              <a:t>flexdashboard</a:t>
            </a:r>
            <a:r>
              <a:rPr lang="en-US" altLang="en-US"/>
              <a:t>::</a:t>
            </a:r>
            <a:r>
              <a:rPr lang="en-US" altLang="en-US" err="1"/>
              <a:t>flex_dashboard</a:t>
            </a:r>
            <a:endParaRPr lang="en-US" altLang="en-US"/>
          </a:p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Page 1</a:t>
            </a:r>
          </a:p>
          <a:p>
            <a:pPr lvl="1"/>
            <a:r>
              <a:rPr lang="en-US" altLang="en-US"/>
              <a:t>==================================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Column </a:t>
            </a:r>
          </a:p>
          <a:p>
            <a:pPr lvl="1"/>
            <a:r>
              <a:rPr lang="en-US" altLang="en-US"/>
              <a:t>-------------------------------------------------------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### Plot A</a:t>
            </a:r>
          </a:p>
          <a:p>
            <a:pPr lvl="1">
              <a:defRPr/>
            </a:pPr>
            <a:r>
              <a:rPr lang="en-US"/>
              <a:t>```{r}</a:t>
            </a:r>
          </a:p>
          <a:p>
            <a:pPr lvl="1">
              <a:defRPr/>
            </a:pPr>
            <a:r>
              <a:rPr lang="en-US"/>
              <a:t> </a:t>
            </a:r>
            <a:r>
              <a:rPr lang="en-US" i="1"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/>
              <a:t>```</a:t>
            </a:r>
            <a:endParaRPr lang="en-US" altLang="en-US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0D21F8-7DC6-164B-957B-C1D40C3B0CF1}"/>
              </a:ext>
            </a:extLst>
          </p:cNvPr>
          <p:cNvSpPr/>
          <p:nvPr/>
        </p:nvSpPr>
        <p:spPr>
          <a:xfrm>
            <a:off x="2569030" y="4557487"/>
            <a:ext cx="7112000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D2BFD10-6795-D74E-B12C-3D218A1AAAA2}"/>
              </a:ext>
            </a:extLst>
          </p:cNvPr>
          <p:cNvCxnSpPr>
            <a:cxnSpLocks/>
          </p:cNvCxnSpPr>
          <p:nvPr/>
        </p:nvCxnSpPr>
        <p:spPr>
          <a:xfrm>
            <a:off x="2374157" y="4557487"/>
            <a:ext cx="0" cy="740228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8A96CDF-A903-504B-9BC5-C4E9204CEEDF}"/>
              </a:ext>
            </a:extLst>
          </p:cNvPr>
          <p:cNvSpPr txBox="1"/>
          <p:nvPr/>
        </p:nvSpPr>
        <p:spPr>
          <a:xfrm>
            <a:off x="211008" y="4635213"/>
            <a:ext cx="23741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rgbClr val="1447A6"/>
                </a:solidFill>
              </a:rPr>
              <a:t>Code block</a:t>
            </a:r>
          </a:p>
        </p:txBody>
      </p:sp>
      <p:pic>
        <p:nvPicPr>
          <p:cNvPr id="11" name="Picture 10" descr="Qr code&#10;&#10;Description automatically generated">
            <a:extLst>
              <a:ext uri="{FF2B5EF4-FFF2-40B4-BE49-F238E27FC236}">
                <a16:creationId xmlns:a16="http://schemas.microsoft.com/office/drawing/2014/main" id="{2A6EFA58-E73E-B7CB-9E8B-6194502052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9269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A68278D-E0CD-F042-9FE1-5DB3D89D1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625" y="119889"/>
            <a:ext cx="10020170" cy="6561129"/>
          </a:xfrm>
          <a:prstGeom prst="rect">
            <a:avLst/>
          </a:prstGeom>
          <a:effectLst>
            <a:outerShdw blurRad="482600" dist="152400" dir="2820000" sx="98000" sy="98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1850206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/>
                <a:t>Constructing a Dashboard</a:t>
              </a:r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8320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Page 1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b="1" dirty="0">
                <a:solidFill>
                  <a:srgbClr val="1447A6"/>
                </a:solidFill>
              </a:rPr>
              <a:t>Page 2</a:t>
            </a:r>
          </a:p>
          <a:p>
            <a:pPr lvl="1"/>
            <a:r>
              <a:rPr lang="en-US" altLang="en-US" b="1" dirty="0">
                <a:solidFill>
                  <a:srgbClr val="1447A6"/>
                </a:solidFill>
              </a:rPr>
              <a:t>==================================</a:t>
            </a:r>
            <a:endParaRPr lang="en-US" altLang="en-US" sz="2000" b="1" dirty="0">
              <a:solidFill>
                <a:srgbClr val="1447A6"/>
              </a:solidFill>
            </a:endParaRPr>
          </a:p>
          <a:p>
            <a:pPr lvl="1"/>
            <a:endParaRPr lang="en-US" altLang="en-US" sz="20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 flipV="1">
            <a:off x="1543061" y="4122821"/>
            <a:ext cx="4312307" cy="1302063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181600" y="1520566"/>
            <a:ext cx="50232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/>
              <a:t>Let’s add a new page...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2697056-8202-774B-8D1A-9ABFD4213B32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/>
              <a:t>Page 2</a:t>
            </a:r>
          </a:p>
          <a:p>
            <a:r>
              <a:rPr lang="en-US" altLang="en-US" sz="2800"/>
              <a:t>==================================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3FBEED-EB88-9F4A-8463-B4CF5F63BA41}"/>
              </a:ext>
            </a:extLst>
          </p:cNvPr>
          <p:cNvSpPr/>
          <p:nvPr/>
        </p:nvSpPr>
        <p:spPr>
          <a:xfrm>
            <a:off x="391886" y="4398924"/>
            <a:ext cx="4500955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84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 </a:t>
              </a:r>
              <a:r>
                <a:rPr lang="en-US" sz="5400"/>
                <a:t>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8320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Page 1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i="1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b="1">
                <a:solidFill>
                  <a:srgbClr val="1447A6"/>
                </a:solidFill>
              </a:rPr>
              <a:t>Surveys</a:t>
            </a:r>
          </a:p>
          <a:p>
            <a:pPr lvl="1"/>
            <a:r>
              <a:rPr lang="en-US" altLang="en-US" b="1">
                <a:solidFill>
                  <a:srgbClr val="1447A6"/>
                </a:solidFill>
              </a:rPr>
              <a:t>==================================</a:t>
            </a:r>
            <a:endParaRPr lang="en-US" altLang="en-US" sz="2000" b="1">
              <a:solidFill>
                <a:srgbClr val="1447A6"/>
              </a:solidFill>
            </a:endParaRPr>
          </a:p>
          <a:p>
            <a:pPr lvl="1"/>
            <a:endParaRPr lang="en-US" altLang="en-US" sz="20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 flipV="1">
            <a:off x="1478893" y="4010526"/>
            <a:ext cx="4087718" cy="1414359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/>
              <a:t>Surveys</a:t>
            </a:r>
          </a:p>
          <a:p>
            <a:r>
              <a:rPr lang="en-US" altLang="en-US" sz="2800"/>
              <a:t>==================================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with a more meaningful name.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8202CF-E3B4-0246-8E04-661D4D60E5EE}"/>
              </a:ext>
            </a:extLst>
          </p:cNvPr>
          <p:cNvSpPr/>
          <p:nvPr/>
        </p:nvSpPr>
        <p:spPr>
          <a:xfrm>
            <a:off x="391886" y="4398924"/>
            <a:ext cx="4500955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8755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 </a:t>
              </a:r>
              <a:r>
                <a:rPr lang="en-US" sz="5400"/>
                <a:t>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8320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b="1">
                <a:solidFill>
                  <a:srgbClr val="1447A6"/>
                </a:solidFill>
              </a:rPr>
              <a:t>Demographics</a:t>
            </a:r>
          </a:p>
          <a:p>
            <a:pPr lvl="1"/>
            <a:r>
              <a:rPr lang="en-US" altLang="en-US" b="1">
                <a:solidFill>
                  <a:srgbClr val="1447A6"/>
                </a:solidFill>
              </a:rPr>
              <a:t>==================================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i="1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  <a:endParaRPr lang="en-US" altLang="en-US" sz="20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endParaRPr lang="en-US" altLang="en-US" sz="20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>
            <a:off x="2903621" y="3048000"/>
            <a:ext cx="2662990" cy="962527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/>
              <a:t>Demographics</a:t>
            </a:r>
          </a:p>
          <a:p>
            <a:r>
              <a:rPr lang="en-US" altLang="en-US" sz="2800"/>
              <a:t>==================================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Rename the first tab.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8EA574-5450-624B-8F62-267DEB7217F8}"/>
              </a:ext>
            </a:extLst>
          </p:cNvPr>
          <p:cNvSpPr/>
          <p:nvPr/>
        </p:nvSpPr>
        <p:spPr>
          <a:xfrm>
            <a:off x="391886" y="4398924"/>
            <a:ext cx="4500955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0944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</a:t>
              </a:r>
              <a:r>
                <a:rPr lang="en-US" sz="5400"/>
                <a:t> 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49353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sz="160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sz="160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Demographics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Inputs {.sidebar }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-----------------------------------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/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i="1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endParaRPr lang="en-US" altLang="en-US" sz="14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>
            <a:off x="2759242" y="3224463"/>
            <a:ext cx="2807369" cy="786064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en-US" sz="2800" b="1">
                <a:solidFill>
                  <a:schemeClr val="bg1"/>
                </a:solidFill>
              </a:rPr>
              <a:t>Inputs {.sidebar }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---------------------------------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Add a sidebar...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4023C9-AC07-0E4A-8FA6-D2F581D2965E}"/>
              </a:ext>
            </a:extLst>
          </p:cNvPr>
          <p:cNvSpPr/>
          <p:nvPr/>
        </p:nvSpPr>
        <p:spPr>
          <a:xfrm>
            <a:off x="391886" y="4340868"/>
            <a:ext cx="4500955" cy="62301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82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Welcome / Session Outline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CA596639-1D5A-476C-25EB-2C2501376F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097" t="25475" r="19190" b="5277"/>
          <a:stretch/>
        </p:blipFill>
        <p:spPr>
          <a:xfrm>
            <a:off x="6362700" y="1600199"/>
            <a:ext cx="4637314" cy="40168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EBCF75-F550-A2D2-B946-932A59FD6E17}"/>
              </a:ext>
            </a:extLst>
          </p:cNvPr>
          <p:cNvSpPr txBox="1"/>
          <p:nvPr/>
        </p:nvSpPr>
        <p:spPr>
          <a:xfrm>
            <a:off x="1588412" y="2075568"/>
            <a:ext cx="6097806" cy="252376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Get set up  </a:t>
            </a:r>
            <a:endParaRPr lang="en-US" sz="2800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cs typeface="Calibri"/>
              </a:rPr>
              <a:t>Get to know RStudio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cs typeface="Calibri"/>
              </a:rPr>
              <a:t>Basic R scripts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cs typeface="Calibri"/>
              </a:rPr>
              <a:t>Build a sample dashboard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cs typeface="Calibri"/>
              </a:rPr>
              <a:t>Next steps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AEC4F8-9B3B-CAE4-037D-B74BDB22BC6C}"/>
              </a:ext>
            </a:extLst>
          </p:cNvPr>
          <p:cNvSpPr txBox="1"/>
          <p:nvPr/>
        </p:nvSpPr>
        <p:spPr>
          <a:xfrm>
            <a:off x="1450109" y="290021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8" name="Picture 7" descr="Qr code&#10;&#10;Description automatically generated">
            <a:extLst>
              <a:ext uri="{FF2B5EF4-FFF2-40B4-BE49-F238E27FC236}">
                <a16:creationId xmlns:a16="http://schemas.microsoft.com/office/drawing/2014/main" id="{83DC6E69-8F4C-8D81-A15F-58DE975598A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463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</a:t>
              </a:r>
              <a:r>
                <a:rPr lang="en-US" sz="5400"/>
                <a:t> 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98598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sz="160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sz="160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Demographics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Inputs {.sidebar }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---------------------------------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## Hello  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I am some text in the sidebar.</a:t>
            </a:r>
          </a:p>
          <a:p>
            <a:pPr lvl="1"/>
            <a:endParaRPr lang="en-US" altLang="en-US" sz="1600">
              <a:solidFill>
                <a:srgbClr val="1447A6"/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i="1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endParaRPr lang="en-US" altLang="en-US" sz="14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>
            <a:off x="2759242" y="3224463"/>
            <a:ext cx="2807369" cy="786064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en-US" sz="2800" b="1">
                <a:solidFill>
                  <a:schemeClr val="bg1"/>
                </a:solidFill>
              </a:rPr>
              <a:t>Inputs {.sidebar }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---------------------------------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 Hello  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I am some text in the sidebar.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Add a sidebar... with text.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DEC776C-61C2-B246-A6C9-FFDDA0E1E7F4}"/>
              </a:ext>
            </a:extLst>
          </p:cNvPr>
          <p:cNvSpPr/>
          <p:nvPr/>
        </p:nvSpPr>
        <p:spPr>
          <a:xfrm>
            <a:off x="417514" y="4840085"/>
            <a:ext cx="4475327" cy="62301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7988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 </a:t>
              </a:r>
              <a:r>
                <a:rPr lang="en-US" sz="5400"/>
                <a:t>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51398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sz="150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sz="150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sz="15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Demographics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==================================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Inputs {.sidebar }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---------------------------------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#### __Hello__   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I am some text in the sidebar.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Column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### Plot A  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400" i="1">
                <a:solidFill>
                  <a:schemeClr val="bg1">
                    <a:lumMod val="50000"/>
                  </a:schemeClr>
                </a:solidFill>
              </a:rPr>
              <a:t>CODE GOES HERE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sz="14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Column </a:t>
            </a: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### Plot B</a:t>
            </a:r>
            <a:endParaRPr lang="en-US" altLang="en-US" sz="1600" b="1">
              <a:solidFill>
                <a:srgbClr val="1447A6"/>
              </a:solidFill>
            </a:endParaRP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### Plot C</a:t>
            </a:r>
            <a:endParaRPr lang="en-US" altLang="en-US" sz="15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 flipV="1">
            <a:off x="2004646" y="4010528"/>
            <a:ext cx="3561965" cy="1229687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en-US" sz="2800" b="1">
                <a:solidFill>
                  <a:schemeClr val="bg1"/>
                </a:solidFill>
              </a:rPr>
              <a:t>Column 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----------------------------------------------------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Plot B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Plot C</a:t>
            </a:r>
          </a:p>
          <a:p>
            <a:pPr lvl="1"/>
            <a:endParaRPr lang="en-US" altLang="en-US" sz="2800" b="1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/>
              <a:t>A second column… with 2 sections.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5D571B-337B-7B4D-8668-FBFC1CC72633}"/>
              </a:ext>
            </a:extLst>
          </p:cNvPr>
          <p:cNvSpPr/>
          <p:nvPr/>
        </p:nvSpPr>
        <p:spPr>
          <a:xfrm>
            <a:off x="384668" y="4358453"/>
            <a:ext cx="4508173" cy="62301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9382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 </a:t>
              </a:r>
              <a:r>
                <a:rPr lang="en-US" sz="5400"/>
                <a:t>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518603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title: "Demo Dashboard"</a:t>
            </a:r>
            <a:endParaRPr lang="en-US" altLang="en-US" sz="1500">
              <a:solidFill>
                <a:schemeClr val="bg1">
                  <a:lumMod val="50000"/>
                </a:schemeClr>
              </a:solidFill>
              <a:cs typeface="Calibri"/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sz="150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sz="150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sz="15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Demographics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==================================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Inputs {.sidebar }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---------------------------------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#### __Hello__   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I am some text in the sidebar.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Column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### Accrual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400" i="1">
                <a:solidFill>
                  <a:schemeClr val="bg1">
                    <a:lumMod val="50000"/>
                  </a:schemeClr>
                </a:solidFill>
              </a:rPr>
              <a:t>CODE GOES HERE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sz="14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 b="1">
                <a:solidFill>
                  <a:schemeClr val="bg2">
                    <a:lumMod val="75000"/>
                  </a:schemeClr>
                </a:solidFill>
              </a:rPr>
              <a:t>Column </a:t>
            </a:r>
          </a:p>
          <a:p>
            <a:pPr lvl="1"/>
            <a:r>
              <a:rPr lang="en-US" altLang="en-US" sz="1500" b="1">
                <a:solidFill>
                  <a:schemeClr val="bg2">
                    <a:lumMod val="75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### Gender</a:t>
            </a:r>
            <a:endParaRPr lang="en-US" altLang="en-US" sz="1600" b="1">
              <a:solidFill>
                <a:srgbClr val="1447A6"/>
              </a:solidFill>
            </a:endParaRP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### Age</a:t>
            </a:r>
            <a:endParaRPr lang="en-US" altLang="en-US" sz="15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 flipV="1">
            <a:off x="1783830" y="4362140"/>
            <a:ext cx="3792511" cy="1319132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Accrual</a:t>
            </a:r>
          </a:p>
          <a:p>
            <a:pPr lvl="1"/>
            <a:endParaRPr lang="en-US" altLang="en-US" sz="2800" b="1">
              <a:solidFill>
                <a:schemeClr val="bg1"/>
              </a:solidFill>
            </a:endParaRPr>
          </a:p>
          <a:p>
            <a:pPr lvl="1"/>
            <a:endParaRPr lang="en-US" altLang="en-US" sz="2800" b="1">
              <a:solidFill>
                <a:schemeClr val="bg1"/>
              </a:solidFill>
            </a:endParaRP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Gender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Age</a:t>
            </a:r>
          </a:p>
          <a:p>
            <a:pPr lvl="1"/>
            <a:endParaRPr lang="en-US" altLang="en-US" sz="2800" b="1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/>
              <a:t>Let’s add better section names.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5D571B-337B-7B4D-8668-FBFC1CC72633}"/>
              </a:ext>
            </a:extLst>
          </p:cNvPr>
          <p:cNvSpPr/>
          <p:nvPr/>
        </p:nvSpPr>
        <p:spPr>
          <a:xfrm>
            <a:off x="384668" y="4369655"/>
            <a:ext cx="4508173" cy="62301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DF91F5-D78E-164F-9D10-07FD19FA1D4D}"/>
              </a:ext>
            </a:extLst>
          </p:cNvPr>
          <p:cNvCxnSpPr>
            <a:cxnSpLocks/>
          </p:cNvCxnSpPr>
          <p:nvPr/>
        </p:nvCxnSpPr>
        <p:spPr>
          <a:xfrm flipV="1">
            <a:off x="1783830" y="2891050"/>
            <a:ext cx="4152275" cy="1471089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54969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425BF4-2ADE-754F-A8B1-9E8925EC3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150" y="162231"/>
            <a:ext cx="10628246" cy="6489291"/>
          </a:xfrm>
          <a:prstGeom prst="rect">
            <a:avLst/>
          </a:prstGeom>
          <a:effectLst>
            <a:outerShdw blurRad="482600" dist="152400" dir="2820000" sx="98000" sy="98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24610203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b="1"/>
              <a:t>Static Reports/Dashboards</a:t>
            </a:r>
          </a:p>
          <a:p>
            <a:pPr lvl="1"/>
            <a:r>
              <a:rPr lang="en-US" sz="3000"/>
              <a:t>Nothing additional required</a:t>
            </a:r>
          </a:p>
          <a:p>
            <a:pPr marL="0" indent="0">
              <a:buNone/>
            </a:pPr>
            <a:endParaRPr lang="en-US" b="1"/>
          </a:p>
          <a:p>
            <a:r>
              <a:rPr lang="en-US" sz="3600" b="1"/>
              <a:t>Dynamic Dashboards</a:t>
            </a:r>
          </a:p>
          <a:p>
            <a:pPr lvl="1"/>
            <a:r>
              <a:rPr lang="en-US" sz="3000"/>
              <a:t>Needs to be hosted on a server with R installed</a:t>
            </a:r>
          </a:p>
          <a:p>
            <a:pPr lvl="2"/>
            <a:r>
              <a:rPr lang="en-US" sz="3000" b="1" err="1"/>
              <a:t>shinyapps.io</a:t>
            </a:r>
            <a:r>
              <a:rPr lang="en-US" sz="3000" b="1"/>
              <a:t>  </a:t>
            </a:r>
            <a:r>
              <a:rPr lang="en-US" sz="3000"/>
              <a:t>– hosting service by </a:t>
            </a:r>
            <a:r>
              <a:rPr lang="en-US" sz="3000" err="1"/>
              <a:t>Rstudio</a:t>
            </a:r>
            <a:endParaRPr lang="en-US" sz="3000"/>
          </a:p>
          <a:p>
            <a:pPr lvl="2"/>
            <a:r>
              <a:rPr lang="en-US" sz="3000" b="1"/>
              <a:t>Shiny Server </a:t>
            </a:r>
            <a:r>
              <a:rPr lang="en-US" sz="3000"/>
              <a:t>– can be set up by your institution</a:t>
            </a:r>
          </a:p>
          <a:p>
            <a:pPr lvl="2"/>
            <a:r>
              <a:rPr lang="en-US" sz="3000" b="1" err="1"/>
              <a:t>RStudio</a:t>
            </a:r>
            <a:r>
              <a:rPr lang="en-US" sz="3000" b="1"/>
              <a:t> Connect </a:t>
            </a:r>
            <a:r>
              <a:rPr lang="en-US" sz="3000"/>
              <a:t>– full publishing platform from </a:t>
            </a:r>
            <a:r>
              <a:rPr lang="en-US" sz="3000" err="1"/>
              <a:t>Rstudio</a:t>
            </a:r>
            <a:endParaRPr lang="en-US" sz="3000"/>
          </a:p>
          <a:p>
            <a:pPr lvl="2"/>
            <a:r>
              <a:rPr lang="en-US" sz="3000" b="1"/>
              <a:t>Share your code with someone else </a:t>
            </a:r>
            <a:r>
              <a:rPr lang="en-US" sz="3000"/>
              <a:t>– requires that they have and can use R </a:t>
            </a:r>
            <a:r>
              <a:rPr lang="en-US" sz="3000">
                <a:sym typeface="Wingdings" pitchFamily="2" charset="2"/>
              </a:rPr>
              <a:t></a:t>
            </a:r>
            <a:endParaRPr lang="en-US" sz="30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C7AFC24-0771-314C-A5D1-7230061BE14A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DF19DAF-2EAE-9747-A0B0-A9A54B32584B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Deploy</a:t>
              </a:r>
            </a:p>
          </p:txBody>
        </p:sp>
        <p:pic>
          <p:nvPicPr>
            <p:cNvPr id="13" name="Picture 13">
              <a:extLst>
                <a:ext uri="{FF2B5EF4-FFF2-40B4-BE49-F238E27FC236}">
                  <a16:creationId xmlns:a16="http://schemas.microsoft.com/office/drawing/2014/main" id="{BE39D372-E8B0-DF4D-8A9A-CFECB9BBD0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 descr="Qr code&#10;&#10;Description automatically generated">
            <a:extLst>
              <a:ext uri="{FF2B5EF4-FFF2-40B4-BE49-F238E27FC236}">
                <a16:creationId xmlns:a16="http://schemas.microsoft.com/office/drawing/2014/main" id="{ED1ADFFE-61D3-A25D-5B2B-28989C0D0C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463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Demo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2718091A-79EB-224A-A09F-05F5B81182C3}"/>
              </a:ext>
            </a:extLst>
          </p:cNvPr>
          <p:cNvSpPr/>
          <p:nvPr/>
        </p:nvSpPr>
        <p:spPr>
          <a:xfrm>
            <a:off x="1550894" y="3106742"/>
            <a:ext cx="8812305" cy="36933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5B46F8-5687-DA5D-507E-1536C391B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1989" y="2103531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b="1" dirty="0" err="1"/>
              <a:t>RMarkdown</a:t>
            </a:r>
            <a:r>
              <a:rPr lang="en-US" sz="3600" b="1" dirty="0"/>
              <a:t> (plus Shiny)</a:t>
            </a:r>
          </a:p>
          <a:p>
            <a:pPr lvl="1"/>
            <a:r>
              <a:rPr lang="en-US" sz="3000" dirty="0">
                <a:hlinkClick r:id="rId4"/>
              </a:rPr>
              <a:t>Demo</a:t>
            </a:r>
            <a:endParaRPr lang="en-US" sz="3000">
              <a:cs typeface="Calibri"/>
            </a:endParaRPr>
          </a:p>
          <a:p>
            <a:pPr marL="0" indent="0">
              <a:buNone/>
            </a:pPr>
            <a:endParaRPr lang="en-US" b="1"/>
          </a:p>
          <a:p>
            <a:r>
              <a:rPr lang="en-US" sz="3600" b="1" dirty="0">
                <a:cs typeface="Calibri"/>
              </a:rPr>
              <a:t>Shiny Only</a:t>
            </a:r>
          </a:p>
          <a:p>
            <a:pPr lvl="1"/>
            <a:r>
              <a:rPr lang="en-US" sz="3200" b="1" dirty="0">
                <a:cs typeface="Calibri"/>
                <a:hlinkClick r:id="rId5"/>
              </a:rPr>
              <a:t>Data registry example</a:t>
            </a:r>
            <a:endParaRPr lang="en-US" sz="3200" b="1" dirty="0">
              <a:cs typeface="Calibri"/>
            </a:endParaRPr>
          </a:p>
          <a:p>
            <a:pPr lvl="1"/>
            <a:endParaRPr lang="en-US" sz="3000" dirty="0">
              <a:cs typeface="Calibri"/>
            </a:endParaRPr>
          </a:p>
        </p:txBody>
      </p:sp>
      <p:pic>
        <p:nvPicPr>
          <p:cNvPr id="7" name="Picture 6" descr="Qr code&#10;&#10;Description automatically generated">
            <a:extLst>
              <a:ext uri="{FF2B5EF4-FFF2-40B4-BE49-F238E27FC236}">
                <a16:creationId xmlns:a16="http://schemas.microsoft.com/office/drawing/2014/main" id="{31ABE891-08A3-1D75-7FF5-A5B27A3066D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306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 dirty="0"/>
                <a:t>Discussion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 descr="Qr code&#10;&#10;Description automatically generated">
            <a:extLst>
              <a:ext uri="{FF2B5EF4-FFF2-40B4-BE49-F238E27FC236}">
                <a16:creationId xmlns:a16="http://schemas.microsoft.com/office/drawing/2014/main" id="{D34D4B94-C246-AF73-2484-29F8643474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9358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 dirty="0"/>
                <a:t>Evaluation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 descr="Qr code&#10;&#10;Description automatically generated">
            <a:extLst>
              <a:ext uri="{FF2B5EF4-FFF2-40B4-BE49-F238E27FC236}">
                <a16:creationId xmlns:a16="http://schemas.microsoft.com/office/drawing/2014/main" id="{2734F5FF-7BE3-9E49-0D78-D67577EA24F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934"/>
          <a:stretch/>
        </p:blipFill>
        <p:spPr>
          <a:xfrm>
            <a:off x="0" y="1847088"/>
            <a:ext cx="12192000" cy="501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1892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38F4FFE-3CE1-4B49-8BEB-B62DBE5B4F1B}"/>
              </a:ext>
            </a:extLst>
          </p:cNvPr>
          <p:cNvSpPr/>
          <p:nvPr/>
        </p:nvSpPr>
        <p:spPr>
          <a:xfrm>
            <a:off x="0" y="1385636"/>
            <a:ext cx="12192000" cy="3044283"/>
          </a:xfrm>
          <a:prstGeom prst="rect">
            <a:avLst/>
          </a:prstGeom>
          <a:solidFill>
            <a:srgbClr val="1447A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>
                <a:solidFill>
                  <a:schemeClr val="bg1"/>
                </a:solidFill>
              </a:rPr>
              <a:t>Thank you!</a:t>
            </a:r>
            <a:endParaRPr lang="en-US" sz="48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02DBE0-7DA9-9845-B7C1-3DFD6EC35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80" y="251359"/>
            <a:ext cx="768282" cy="85327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8F6296A-A3CA-4A46-B4A9-1BB43B213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0146" y="5829915"/>
            <a:ext cx="568224" cy="56822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0B79120-2E01-6E40-969C-41606173355D}"/>
              </a:ext>
            </a:extLst>
          </p:cNvPr>
          <p:cNvSpPr/>
          <p:nvPr/>
        </p:nvSpPr>
        <p:spPr>
          <a:xfrm>
            <a:off x="5759028" y="5852417"/>
            <a:ext cx="18411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/>
              <a:t>Questions: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986BF1-D2A0-D042-AD9C-2C0EFC381FC2}"/>
              </a:ext>
            </a:extLst>
          </p:cNvPr>
          <p:cNvSpPr/>
          <p:nvPr/>
        </p:nvSpPr>
        <p:spPr>
          <a:xfrm>
            <a:off x="8168369" y="5829914"/>
            <a:ext cx="49992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/>
              <a:t> Michael Golafshar</a:t>
            </a:r>
          </a:p>
          <a:p>
            <a:r>
              <a:rPr lang="en-US" err="1"/>
              <a:t>golafshar.michael@mayo.edu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283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990AC3-E8C2-5144-8DAF-B60E4C22DE4F}"/>
              </a:ext>
            </a:extLst>
          </p:cNvPr>
          <p:cNvSpPr txBox="1"/>
          <p:nvPr/>
        </p:nvSpPr>
        <p:spPr>
          <a:xfrm>
            <a:off x="694880" y="1602039"/>
            <a:ext cx="448127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All of your data is on demand</a:t>
            </a:r>
          </a:p>
          <a:p>
            <a:endParaRPr 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0000"/>
                </a:solidFill>
                <a:cs typeface="Calibri"/>
              </a:rPr>
              <a:t>Less time spent on one-time reports</a:t>
            </a:r>
          </a:p>
          <a:p>
            <a:endParaRPr 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cs typeface="Calibri"/>
              </a:rPr>
              <a:t>One stop shop for all study members to get all of the information they need. 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B5525CD-31EC-5044-A393-FD3E1069C6E0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CD662A9-4F90-7F4C-ADD5-3C5E12D8052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Why Create Dashboards?</a:t>
              </a:r>
            </a:p>
          </p:txBody>
        </p:sp>
        <p:pic>
          <p:nvPicPr>
            <p:cNvPr id="9" name="Picture 13">
              <a:extLst>
                <a:ext uri="{FF2B5EF4-FFF2-40B4-BE49-F238E27FC236}">
                  <a16:creationId xmlns:a16="http://schemas.microsoft.com/office/drawing/2014/main" id="{9D97DBC3-1B5A-1C4A-869D-BB3DC7BF08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AC3C1D73-DE40-E1DF-0124-D71FD26AA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9552" y="1677223"/>
            <a:ext cx="7242448" cy="4214618"/>
          </a:xfrm>
          <a:prstGeom prst="rect">
            <a:avLst/>
          </a:prstGeom>
        </p:spPr>
      </p:pic>
      <p:pic>
        <p:nvPicPr>
          <p:cNvPr id="11" name="Picture 10" descr="Qr code&#10;&#10;Description automatically generated">
            <a:extLst>
              <a:ext uri="{FF2B5EF4-FFF2-40B4-BE49-F238E27FC236}">
                <a16:creationId xmlns:a16="http://schemas.microsoft.com/office/drawing/2014/main" id="{AAF704A7-4B60-F068-3E35-EF21206C9BE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02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990AC3-E8C2-5144-8DAF-B60E4C22DE4F}"/>
              </a:ext>
            </a:extLst>
          </p:cNvPr>
          <p:cNvSpPr txBox="1"/>
          <p:nvPr/>
        </p:nvSpPr>
        <p:spPr>
          <a:xfrm>
            <a:off x="531594" y="1736229"/>
            <a:ext cx="4296314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Allows for real-time quality control</a:t>
            </a:r>
          </a:p>
          <a:p>
            <a:endParaRPr 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cs typeface="Calibri"/>
              </a:rPr>
              <a:t>Relatively inexpensive</a:t>
            </a:r>
          </a:p>
          <a:p>
            <a:endParaRPr 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Not as difficult as it might seem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B5525CD-31EC-5044-A393-FD3E1069C6E0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CD662A9-4F90-7F4C-ADD5-3C5E12D8052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Why Create Dashboards?</a:t>
              </a:r>
            </a:p>
          </p:txBody>
        </p:sp>
        <p:pic>
          <p:nvPicPr>
            <p:cNvPr id="9" name="Picture 13">
              <a:extLst>
                <a:ext uri="{FF2B5EF4-FFF2-40B4-BE49-F238E27FC236}">
                  <a16:creationId xmlns:a16="http://schemas.microsoft.com/office/drawing/2014/main" id="{9D97DBC3-1B5A-1C4A-869D-BB3DC7BF08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BDAC9EB9-31F5-A7BA-138E-FAC33B31C9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7908" y="1736229"/>
            <a:ext cx="7249290" cy="4424236"/>
          </a:xfrm>
          <a:prstGeom prst="rect">
            <a:avLst/>
          </a:prstGeom>
        </p:spPr>
      </p:pic>
      <p:pic>
        <p:nvPicPr>
          <p:cNvPr id="10" name="Picture 9" descr="Qr code&#10;&#10;Description automatically generated">
            <a:extLst>
              <a:ext uri="{FF2B5EF4-FFF2-40B4-BE49-F238E27FC236}">
                <a16:creationId xmlns:a16="http://schemas.microsoft.com/office/drawing/2014/main" id="{9F9F07BD-BFFE-BBBA-8F25-F7DD873128D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951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1278BA-8923-EB4C-B1C9-04B41122F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4000"/>
              <a:t>R </a:t>
            </a:r>
          </a:p>
          <a:p>
            <a:r>
              <a:rPr lang="en-US" sz="4000" err="1"/>
              <a:t>RMarkdown</a:t>
            </a:r>
            <a:r>
              <a:rPr lang="en-US" sz="4000"/>
              <a:t> </a:t>
            </a:r>
          </a:p>
          <a:p>
            <a:r>
              <a:rPr lang="en-US" sz="4000" err="1"/>
              <a:t>Flexdashboard</a:t>
            </a:r>
            <a:r>
              <a:rPr lang="en-US" sz="4000"/>
              <a:t>    </a:t>
            </a:r>
          </a:p>
          <a:p>
            <a:r>
              <a:rPr lang="en-US" sz="4000"/>
              <a:t>Shiny</a:t>
            </a:r>
          </a:p>
          <a:p>
            <a:pPr marL="0" indent="0">
              <a:buNone/>
            </a:pPr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4221DD4-1215-7D4A-A41A-9169B985DDE0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9D61595-048C-434E-874D-5543D78F6344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Getting Set Up - Tools</a:t>
              </a:r>
              <a:endParaRPr lang="en-US">
                <a:ea typeface="+mn-lt"/>
                <a:cs typeface="+mn-lt"/>
              </a:endParaRPr>
            </a:p>
          </p:txBody>
        </p:sp>
        <p:pic>
          <p:nvPicPr>
            <p:cNvPr id="8" name="Picture 13">
              <a:extLst>
                <a:ext uri="{FF2B5EF4-FFF2-40B4-BE49-F238E27FC236}">
                  <a16:creationId xmlns:a16="http://schemas.microsoft.com/office/drawing/2014/main" id="{8534B80A-9C4C-5B4E-8181-D0D847AAE9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EAC10F2A-B7DB-A648-B0AE-A3EDBDB65ADA}"/>
              </a:ext>
            </a:extLst>
          </p:cNvPr>
          <p:cNvSpPr txBox="1">
            <a:spLocks/>
          </p:cNvSpPr>
          <p:nvPr/>
        </p:nvSpPr>
        <p:spPr>
          <a:xfrm>
            <a:off x="1508253" y="1836824"/>
            <a:ext cx="2867447" cy="587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>
                <a:solidFill>
                  <a:srgbClr val="FF0000"/>
                </a:solidFill>
              </a:rPr>
              <a:t>-- FREE</a:t>
            </a:r>
            <a:endParaRPr lang="en-US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18240562-E963-934A-BA2B-4493A47EC98B}"/>
              </a:ext>
            </a:extLst>
          </p:cNvPr>
          <p:cNvSpPr txBox="1">
            <a:spLocks/>
          </p:cNvSpPr>
          <p:nvPr/>
        </p:nvSpPr>
        <p:spPr>
          <a:xfrm>
            <a:off x="3746715" y="2521347"/>
            <a:ext cx="2867447" cy="587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>
                <a:solidFill>
                  <a:srgbClr val="FF0000"/>
                </a:solidFill>
              </a:rPr>
              <a:t>-- FREE</a:t>
            </a:r>
            <a:endParaRPr lang="en-US"/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141ACB7D-A1D3-1D49-A7F0-056F04851F48}"/>
              </a:ext>
            </a:extLst>
          </p:cNvPr>
          <p:cNvSpPr txBox="1">
            <a:spLocks/>
          </p:cNvSpPr>
          <p:nvPr/>
        </p:nvSpPr>
        <p:spPr>
          <a:xfrm>
            <a:off x="4209764" y="3205870"/>
            <a:ext cx="2867447" cy="587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>
                <a:solidFill>
                  <a:srgbClr val="FF0000"/>
                </a:solidFill>
              </a:rPr>
              <a:t>-- FREE</a:t>
            </a:r>
            <a:endParaRPr lang="en-US"/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B58F8FEA-4F1D-F449-B483-A565847E4159}"/>
              </a:ext>
            </a:extLst>
          </p:cNvPr>
          <p:cNvSpPr txBox="1">
            <a:spLocks/>
          </p:cNvSpPr>
          <p:nvPr/>
        </p:nvSpPr>
        <p:spPr>
          <a:xfrm>
            <a:off x="2331047" y="3876534"/>
            <a:ext cx="2867447" cy="587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>
                <a:solidFill>
                  <a:srgbClr val="FF0000"/>
                </a:solidFill>
              </a:rPr>
              <a:t>-- $25,000</a:t>
            </a:r>
            <a:endParaRPr lang="en-US"/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4BC37204-0917-5F4B-9345-F693607A5293}"/>
              </a:ext>
            </a:extLst>
          </p:cNvPr>
          <p:cNvSpPr txBox="1">
            <a:spLocks/>
          </p:cNvSpPr>
          <p:nvPr/>
        </p:nvSpPr>
        <p:spPr>
          <a:xfrm>
            <a:off x="2331047" y="3873460"/>
            <a:ext cx="2872523" cy="58779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>
                <a:solidFill>
                  <a:srgbClr val="FF0000"/>
                </a:solidFill>
              </a:rPr>
              <a:t>-- JK! It’s FREE</a:t>
            </a:r>
            <a:endParaRPr lang="en-US"/>
          </a:p>
        </p:txBody>
      </p:sp>
      <p:pic>
        <p:nvPicPr>
          <p:cNvPr id="14" name="Picture 13" descr="Qr code&#10;&#10;Description automatically generated">
            <a:extLst>
              <a:ext uri="{FF2B5EF4-FFF2-40B4-BE49-F238E27FC236}">
                <a16:creationId xmlns:a16="http://schemas.microsoft.com/office/drawing/2014/main" id="{9C5A733A-6093-0AF0-002B-FFEC231DED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786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1278BA-8923-EB4C-B1C9-04B41122F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90347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ea typeface="Calibri"/>
                <a:cs typeface="Calibri"/>
              </a:rPr>
              <a:t>Github</a:t>
            </a:r>
            <a:r>
              <a:rPr lang="en-US" dirty="0">
                <a:ea typeface="Calibri"/>
                <a:cs typeface="Calibri"/>
              </a:rPr>
              <a:t> </a:t>
            </a:r>
            <a:endParaRPr lang="en-US" sz="2800" dirty="0">
              <a:ea typeface="+mn-lt"/>
              <a:cs typeface="+mn-lt"/>
            </a:endParaRPr>
          </a:p>
          <a:p>
            <a:pPr lvl="1"/>
            <a:r>
              <a:rPr lang="en-US" sz="2800" dirty="0">
                <a:ea typeface="+mn-lt"/>
                <a:cs typeface="+mn-lt"/>
              </a:rPr>
              <a:t>Sample code, data, slides </a:t>
            </a:r>
          </a:p>
          <a:p>
            <a:pPr lvl="2"/>
            <a:r>
              <a:rPr lang="en-US" sz="2800" dirty="0">
                <a:ea typeface="+mn-lt"/>
                <a:cs typeface="+mn-lt"/>
                <a:hlinkClick r:id="rId3"/>
              </a:rPr>
              <a:t>https://github.com/mayovizlab/isoqol2022-dashboard-workshop</a:t>
            </a:r>
            <a:r>
              <a:rPr lang="en-US" sz="2800" dirty="0">
                <a:ea typeface="+mn-lt"/>
                <a:cs typeface="+mn-lt"/>
              </a:rPr>
              <a:t> </a:t>
            </a:r>
          </a:p>
          <a:p>
            <a:pPr marL="914400" lvl="2" indent="0">
              <a:buNone/>
            </a:pPr>
            <a:endParaRPr lang="en-US" sz="2800" dirty="0">
              <a:ea typeface="+mn-lt"/>
              <a:cs typeface="+mn-lt"/>
            </a:endParaRPr>
          </a:p>
          <a:p>
            <a:pPr marL="914400" lvl="2" indent="0">
              <a:buNone/>
            </a:pPr>
            <a:endParaRPr lang="en-US" sz="2800" dirty="0">
              <a:ea typeface="+mn-lt"/>
              <a:cs typeface="+mn-lt"/>
            </a:endParaRPr>
          </a:p>
          <a:p>
            <a:r>
              <a:rPr lang="en-US" dirty="0" err="1">
                <a:ea typeface="Calibri" panose="020F0502020204030204"/>
                <a:cs typeface="Calibri" panose="020F0502020204030204"/>
              </a:rPr>
              <a:t>Rstudio</a:t>
            </a:r>
            <a:r>
              <a:rPr lang="en-US" dirty="0">
                <a:ea typeface="Calibri" panose="020F0502020204030204"/>
                <a:cs typeface="Calibri" panose="020F0502020204030204"/>
              </a:rPr>
              <a:t> Cloud </a:t>
            </a:r>
          </a:p>
          <a:p>
            <a:pPr lvl="1"/>
            <a:r>
              <a:rPr lang="en-US" dirty="0"/>
              <a:t>Please use the link below to create an account on RStudio Cloud. You will need your email address, name, and a new password to create your account. </a:t>
            </a:r>
            <a:r>
              <a:rPr lang="en-US" dirty="0">
                <a:hlinkClick r:id="rId4"/>
              </a:rPr>
              <a:t>https://rstudio.cloud/</a:t>
            </a: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4221DD4-1215-7D4A-A41A-9169B985DDE0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9D61595-048C-434E-874D-5543D78F6344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 dirty="0">
                  <a:ea typeface="+mn-lt"/>
                  <a:cs typeface="+mn-lt"/>
                </a:rPr>
                <a:t>Getting Set Up - Tools</a:t>
              </a:r>
              <a:endParaRPr lang="en-US" dirty="0">
                <a:ea typeface="+mn-lt"/>
                <a:cs typeface="+mn-lt"/>
              </a:endParaRPr>
            </a:p>
          </p:txBody>
        </p:sp>
        <p:pic>
          <p:nvPicPr>
            <p:cNvPr id="8" name="Picture 13">
              <a:extLst>
                <a:ext uri="{FF2B5EF4-FFF2-40B4-BE49-F238E27FC236}">
                  <a16:creationId xmlns:a16="http://schemas.microsoft.com/office/drawing/2014/main" id="{8534B80A-9C4C-5B4E-8181-D0D847AAE9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3" name="Picture 3" descr="Icon&#10;&#10;Description automatically generated">
            <a:extLst>
              <a:ext uri="{FF2B5EF4-FFF2-40B4-BE49-F238E27FC236}">
                <a16:creationId xmlns:a16="http://schemas.microsoft.com/office/drawing/2014/main" id="{08878D38-922B-B6BC-D0DF-8B51020D7F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5261" y="1707758"/>
            <a:ext cx="763382" cy="763382"/>
          </a:xfrm>
          <a:prstGeom prst="rect">
            <a:avLst/>
          </a:prstGeom>
        </p:spPr>
      </p:pic>
      <p:pic>
        <p:nvPicPr>
          <p:cNvPr id="9" name="Picture 8" descr="Qr code&#10;&#10;Description automatically generated">
            <a:extLst>
              <a:ext uri="{FF2B5EF4-FFF2-40B4-BE49-F238E27FC236}">
                <a16:creationId xmlns:a16="http://schemas.microsoft.com/office/drawing/2014/main" id="{C9A1C830-4731-B5CB-33D8-33953A72049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33CECCF0-8F65-2587-92C5-240F772AADA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3189" y="4077150"/>
            <a:ext cx="763382" cy="763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229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1278BA-8923-EB4C-B1C9-04B41122F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4502"/>
            <a:ext cx="11190347" cy="53956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dirty="0"/>
              <a:t>Create a project to save your work from the workshop from a Git Repository. See the screenshot below.</a:t>
            </a:r>
          </a:p>
          <a:p>
            <a:pPr marL="0" indent="0">
              <a:buNone/>
            </a:pPr>
            <a:endParaRPr lang="en-US" sz="1800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sz="1800" dirty="0">
              <a:cs typeface="Calibri" panose="020F0502020204030204"/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After clicking "New Project from Git Repository" under the "New Project" drop down please enter the URL below into the prompt. </a:t>
            </a:r>
            <a:r>
              <a:rPr lang="en-US" sz="1800" dirty="0">
                <a:hlinkClick r:id="rId3"/>
              </a:rPr>
              <a:t>https://github.com/mayovislab/isoqool2022-dashboard-workshop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And click okay to download the project. This will create a project with all the material we will use during the workshop pre-loaded for you.</a:t>
            </a:r>
            <a:endParaRPr lang="en-US" sz="1800" dirty="0">
              <a:ea typeface="Calibri" panose="020F0502020204030204"/>
              <a:cs typeface="Calibri" panose="020F050202020403020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4221DD4-1215-7D4A-A41A-9169B985DDE0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9D61595-048C-434E-874D-5543D78F6344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 dirty="0">
                  <a:ea typeface="+mn-lt"/>
                  <a:cs typeface="+mn-lt"/>
                </a:rPr>
                <a:t>Getting Set Up – Download Project</a:t>
              </a:r>
              <a:endParaRPr lang="en-US" dirty="0">
                <a:ea typeface="+mn-lt"/>
                <a:cs typeface="+mn-lt"/>
              </a:endParaRPr>
            </a:p>
          </p:txBody>
        </p:sp>
        <p:pic>
          <p:nvPicPr>
            <p:cNvPr id="8" name="Picture 13">
              <a:extLst>
                <a:ext uri="{FF2B5EF4-FFF2-40B4-BE49-F238E27FC236}">
                  <a16:creationId xmlns:a16="http://schemas.microsoft.com/office/drawing/2014/main" id="{8534B80A-9C4C-5B4E-8181-D0D847AAE9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9" name="Picture 8" descr="Qr code&#10;&#10;Description automatically generated">
            <a:extLst>
              <a:ext uri="{FF2B5EF4-FFF2-40B4-BE49-F238E27FC236}">
                <a16:creationId xmlns:a16="http://schemas.microsoft.com/office/drawing/2014/main" id="{C9A1C830-4731-B5CB-33D8-33953A72049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E9035EB-766F-A7EB-5269-09EABB96A4B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5837"/>
          <a:stretch/>
        </p:blipFill>
        <p:spPr>
          <a:xfrm>
            <a:off x="1452562" y="1622489"/>
            <a:ext cx="9286875" cy="103841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086FDCA-FDB7-1535-6BB0-ED4E561F964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14266"/>
          <a:stretch/>
        </p:blipFill>
        <p:spPr>
          <a:xfrm>
            <a:off x="1452561" y="3545109"/>
            <a:ext cx="9286875" cy="1690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938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RStudio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7956586D-CD91-30DE-0544-919EDFD52EF4}"/>
              </a:ext>
            </a:extLst>
          </p:cNvPr>
          <p:cNvSpPr/>
          <p:nvPr/>
        </p:nvSpPr>
        <p:spPr>
          <a:xfrm>
            <a:off x="1024128" y="1611194"/>
            <a:ext cx="10406961" cy="452431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fontAlgn="base"/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“RStudio is an application like Microsoft Word- except that instead of helping you write in English, </a:t>
            </a:r>
            <a:r>
              <a:rPr lang="en-US" sz="2400" dirty="0" err="1">
                <a:solidFill>
                  <a:srgbClr val="000000"/>
                </a:solidFill>
                <a:latin typeface="Calibri"/>
                <a:cs typeface="Calibri"/>
              </a:rPr>
              <a:t>Rstudio</a:t>
            </a: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 helps you write in R.” And we will use it because it looks the same across all users (Windows vs. mac)  and it is FREE </a:t>
            </a:r>
          </a:p>
          <a:p>
            <a:pPr fontAlgn="base"/>
            <a:endParaRPr lang="en-US" sz="24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Calibri Light" panose="020F0302020204030204"/>
            </a:pPr>
            <a:endParaRPr lang="en-US" sz="24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342900" indent="-342900" fontAlgn="base"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How to navigate the </a:t>
            </a:r>
            <a:r>
              <a:rPr lang="en-US" sz="2400" dirty="0" err="1">
                <a:solidFill>
                  <a:srgbClr val="000000"/>
                </a:solidFill>
                <a:latin typeface="Calibri"/>
                <a:cs typeface="Calibri"/>
              </a:rPr>
              <a:t>Rstudio</a:t>
            </a: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 interface.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3 window panes (console, environment, viewer) </a:t>
            </a:r>
          </a:p>
          <a:p>
            <a:pPr marL="342900" indent="-342900" fontAlgn="base"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Opening a script and editing it </a:t>
            </a:r>
            <a:endParaRPr lang="en-US" sz="2400" dirty="0">
              <a:solidFill>
                <a:srgbClr val="000000"/>
              </a:solidFill>
              <a:latin typeface="Calibri" panose="020F0502020204030204" pitchFamily="34" charset="0"/>
              <a:cs typeface="Calibri"/>
            </a:endParaRPr>
          </a:p>
          <a:p>
            <a:pPr marL="342900" indent="-342900" fontAlgn="base"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Running a command (console and terminal)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Want to know basic more R that we may not cover? Here are some good options.  </a:t>
            </a:r>
          </a:p>
          <a:p>
            <a:pPr marL="800100" lvl="1" indent="-342900" fontAlgn="base">
              <a:buFont typeface="Arial" panose="020F0302020204030204"/>
              <a:buChar char="•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 </a:t>
            </a:r>
            <a:r>
              <a:rPr lang="en-US" sz="2400" u="sng" dirty="0">
                <a:solidFill>
                  <a:srgbClr val="0563C1"/>
                </a:solidFill>
                <a:latin typeface="Calibri"/>
                <a:cs typeface="Calibri"/>
                <a:hlinkClick r:id="rId4"/>
              </a:rPr>
              <a:t>R-Studio-Basics</a:t>
            </a: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  </a:t>
            </a:r>
          </a:p>
        </p:txBody>
      </p:sp>
      <p:pic>
        <p:nvPicPr>
          <p:cNvPr id="8" name="Picture 7" descr="Qr code&#10;&#10;Description automatically generated">
            <a:extLst>
              <a:ext uri="{FF2B5EF4-FFF2-40B4-BE49-F238E27FC236}">
                <a16:creationId xmlns:a16="http://schemas.microsoft.com/office/drawing/2014/main" id="{AB306A3B-EFD1-67DA-5504-4E5046B788C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084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Basic R Commands 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2718091A-79EB-224A-A09F-05F5B81182C3}"/>
              </a:ext>
            </a:extLst>
          </p:cNvPr>
          <p:cNvSpPr/>
          <p:nvPr/>
        </p:nvSpPr>
        <p:spPr>
          <a:xfrm>
            <a:off x="2409248" y="1455864"/>
            <a:ext cx="6096000" cy="5262979"/>
          </a:xfrm>
          <a:prstGeom prst="rect">
            <a:avLst/>
          </a:prstGeom>
        </p:spPr>
        <p:txBody>
          <a:bodyPr lIns="91440" tIns="45720" rIns="91440" bIns="45720" anchor="t">
            <a:spAutoFit/>
          </a:bodyPr>
          <a:lstStyle/>
          <a:p>
            <a:pPr marL="342900" indent="-342900" fontAlgn="base"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It is a calculator! 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Assigning elements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Vectors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Functions 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Sum, log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Packages 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cs typeface="Calibri" panose="020F0502020204030204"/>
              </a:rPr>
              <a:t>How to install 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cs typeface="Calibri" panose="020F0502020204030204"/>
              </a:rPr>
              <a:t>Here are all the packages you need for the demonstration</a:t>
            </a:r>
          </a:p>
          <a:p>
            <a:r>
              <a:rPr lang="en-US" sz="2400" dirty="0">
                <a:cs typeface="Calibri" panose="020F0502020204030204"/>
              </a:rPr>
              <a:t>6. </a:t>
            </a:r>
            <a:r>
              <a:rPr lang="en-US" sz="2400" dirty="0">
                <a:solidFill>
                  <a:srgbClr val="000000"/>
                </a:solidFill>
                <a:cs typeface="Calibri"/>
              </a:rPr>
              <a:t>Reading in data</a:t>
            </a:r>
            <a:endParaRPr lang="en-US" sz="2400" dirty="0"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cs typeface="Calibri"/>
              </a:rPr>
              <a:t>Functions based on file type</a:t>
            </a:r>
          </a:p>
          <a:p>
            <a:pPr marL="1257300" lvl="2" indent="-342900">
              <a:buFont typeface="Wingdings"/>
              <a:buChar char="§"/>
            </a:pPr>
            <a:r>
              <a:rPr lang="en-US" sz="2400" dirty="0">
                <a:solidFill>
                  <a:srgbClr val="000000"/>
                </a:solidFill>
                <a:cs typeface="Calibri"/>
              </a:rPr>
              <a:t>Ex: read.csv, </a:t>
            </a:r>
            <a:r>
              <a:rPr lang="en-US" sz="2400" dirty="0" err="1">
                <a:solidFill>
                  <a:srgbClr val="000000"/>
                </a:solidFill>
                <a:cs typeface="Calibri"/>
              </a:rPr>
              <a:t>readRDS</a:t>
            </a:r>
            <a:r>
              <a:rPr lang="en-US" sz="2400" dirty="0">
                <a:solidFill>
                  <a:srgbClr val="000000"/>
                </a:solidFill>
                <a:cs typeface="Calibri"/>
              </a:rPr>
              <a:t>, read.xlsx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cs typeface="Calibri"/>
              </a:rPr>
              <a:t>REDCap API </a:t>
            </a:r>
          </a:p>
          <a:p>
            <a:pPr marL="800100" lvl="1" indent="-342900">
              <a:buFont typeface="Arial"/>
              <a:buChar char="•"/>
            </a:pPr>
            <a:endParaRPr lang="en-US" sz="2400" dirty="0">
              <a:cs typeface="Calibri" panose="020F0502020204030204"/>
            </a:endParaRPr>
          </a:p>
        </p:txBody>
      </p:sp>
      <p:pic>
        <p:nvPicPr>
          <p:cNvPr id="7" name="Picture 6" descr="Qr code&#10;&#10;Description automatically generated">
            <a:extLst>
              <a:ext uri="{FF2B5EF4-FFF2-40B4-BE49-F238E27FC236}">
                <a16:creationId xmlns:a16="http://schemas.microsoft.com/office/drawing/2014/main" id="{9DBC77D6-F315-F054-D7AC-C0B56B3880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857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a25fff9c-3f63-4fb2-9a8a-d9bdd0321f9a}" enabled="0" method="" siteId="{a25fff9c-3f63-4fb2-9a8a-d9bdd0321f9a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854</TotalTime>
  <Words>1767</Words>
  <Application>Microsoft Office PowerPoint</Application>
  <PresentationFormat>Widescreen</PresentationFormat>
  <Paragraphs>441</Paragraphs>
  <Slides>28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Courier New</vt:lpstr>
      <vt:lpstr>Wingdings</vt:lpstr>
      <vt:lpstr>Office Theme</vt:lpstr>
      <vt:lpstr>Visualize your research!  Learn how to build, deploy, and implement interactive online dashboards to increase protocol adherence, monitor patient-reported outcomes (PROs), and inform clinical decision making.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Shiny and Flexdashboards:  Interactive Patient Reported Quality of Life Tracking for Increasing Protocol Adherence</dc:title>
  <dc:subject/>
  <dc:creator>M Golafshar</dc:creator>
  <cp:keywords/>
  <dc:description/>
  <cp:lastModifiedBy>Voss, Molly M.</cp:lastModifiedBy>
  <cp:revision>43</cp:revision>
  <dcterms:created xsi:type="dcterms:W3CDTF">2019-10-03T01:19:15Z</dcterms:created>
  <dcterms:modified xsi:type="dcterms:W3CDTF">2022-10-07T17:53:05Z</dcterms:modified>
  <cp:category/>
</cp:coreProperties>
</file>

<file path=docProps/thumbnail.jpeg>
</file>